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1"/>
  </p:sldMasterIdLst>
  <p:notesMasterIdLst>
    <p:notesMasterId r:id="rId18"/>
  </p:notesMasterIdLst>
  <p:sldIdLst>
    <p:sldId id="259" r:id="rId2"/>
    <p:sldId id="261" r:id="rId3"/>
    <p:sldId id="260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7" r:id="rId14"/>
    <p:sldId id="306" r:id="rId15"/>
    <p:sldId id="308" r:id="rId16"/>
    <p:sldId id="31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28AED802-0780-47CA-B174-EBBD7D0174F6}">
          <p14:sldIdLst>
            <p14:sldId id="259"/>
            <p14:sldId id="261"/>
            <p14:sldId id="260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7"/>
            <p14:sldId id="306"/>
            <p14:sldId id="308"/>
            <p14:sldId id="311"/>
          </p14:sldIdLst>
        </p14:section>
        <p14:section name="Névtelen szakasz" id="{8377F206-58F7-43CA-AA03-8F528330A834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B854F4-DAD3-4796-B587-69EDEEDD8DB9}">
  <a:tblStyle styleId="{11B854F4-DAD3-4796-B587-69EDEEDD8D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65A5818-91DA-4400-851C-00DBC44C59E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356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5226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1213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7376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8476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39956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8257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6672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6136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503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5213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0481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1452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>
            <a:spLocks noGrp="1"/>
          </p:cNvSpPr>
          <p:nvPr>
            <p:ph type="ctrTitle"/>
          </p:nvPr>
        </p:nvSpPr>
        <p:spPr>
          <a:xfrm>
            <a:off x="752800" y="440350"/>
            <a:ext cx="7485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subTitle" idx="1"/>
          </p:nvPr>
        </p:nvSpPr>
        <p:spPr>
          <a:xfrm>
            <a:off x="752800" y="1697054"/>
            <a:ext cx="7485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grpSp>
        <p:nvGrpSpPr>
          <p:cNvPr id="63" name="Google Shape;63;p3"/>
          <p:cNvGrpSpPr/>
          <p:nvPr/>
        </p:nvGrpSpPr>
        <p:grpSpPr>
          <a:xfrm>
            <a:off x="3409171" y="2429676"/>
            <a:ext cx="5318543" cy="7882145"/>
            <a:chOff x="3485371" y="1424851"/>
            <a:chExt cx="5318543" cy="7882145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6" name="Google Shape;66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7" name="Google Shape;67;p3"/>
            <p:cNvGrpSpPr/>
            <p:nvPr/>
          </p:nvGrpSpPr>
          <p:grpSpPr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9" name="Google Shape;69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0" name="Google Shape;70;p3"/>
            <p:cNvGrpSpPr/>
            <p:nvPr/>
          </p:nvGrpSpPr>
          <p:grpSpPr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" name="Google Shape;72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" name="Google Shape;73;p3"/>
            <p:cNvGrpSpPr/>
            <p:nvPr/>
          </p:nvGrpSpPr>
          <p:grpSpPr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74" name="Google Shape;74;p3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5" name="Google Shape;75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6" name="Google Shape;76;p3"/>
            <p:cNvGrpSpPr/>
            <p:nvPr/>
          </p:nvGrpSpPr>
          <p:grpSpPr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8" name="Google Shape;78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9" name="Google Shape;79;p3"/>
            <p:cNvGrpSpPr/>
            <p:nvPr/>
          </p:nvGrpSpPr>
          <p:grpSpPr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80" name="Google Shape;80;p3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1" name="Google Shape;81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2" name="Google Shape;82;p3"/>
            <p:cNvGrpSpPr/>
            <p:nvPr/>
          </p:nvGrpSpPr>
          <p:grpSpPr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83" name="Google Shape;83;p3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4" name="Google Shape;84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5" name="Google Shape;85;p3"/>
            <p:cNvGrpSpPr/>
            <p:nvPr/>
          </p:nvGrpSpPr>
          <p:grpSpPr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86" name="Google Shape;86;p3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7" name="Google Shape;87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8" name="Google Shape;88;p3"/>
            <p:cNvGrpSpPr/>
            <p:nvPr/>
          </p:nvGrpSpPr>
          <p:grpSpPr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89" name="Google Shape;89;p3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0" name="Google Shape;90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1" name="Google Shape;91;p3"/>
            <p:cNvGrpSpPr/>
            <p:nvPr/>
          </p:nvGrpSpPr>
          <p:grpSpPr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92" name="Google Shape;92;p3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3" name="Google Shape;93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4" name="Google Shape;94;p3"/>
            <p:cNvGrpSpPr/>
            <p:nvPr/>
          </p:nvGrpSpPr>
          <p:grpSpPr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95" name="Google Shape;95;p3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6" name="Google Shape;96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7" name="Google Shape;97;p3"/>
            <p:cNvGrpSpPr/>
            <p:nvPr/>
          </p:nvGrpSpPr>
          <p:grpSpPr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98" name="Google Shape;98;p3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9" name="Google Shape;99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0" name="Google Shape;100;p3"/>
            <p:cNvGrpSpPr/>
            <p:nvPr/>
          </p:nvGrpSpPr>
          <p:grpSpPr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101" name="Google Shape;101;p3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2" name="Google Shape;102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3" name="Google Shape;103;p3"/>
            <p:cNvGrpSpPr/>
            <p:nvPr/>
          </p:nvGrpSpPr>
          <p:grpSpPr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104" name="Google Shape;104;p3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5" name="Google Shape;105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6" name="Google Shape;106;p3"/>
            <p:cNvGrpSpPr/>
            <p:nvPr/>
          </p:nvGrpSpPr>
          <p:grpSpPr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107" name="Google Shape;107;p3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8" name="Google Shape;108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9" name="Google Shape;109;p3"/>
            <p:cNvGrpSpPr/>
            <p:nvPr/>
          </p:nvGrpSpPr>
          <p:grpSpPr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110" name="Google Shape;110;p3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11" name="Google Shape;111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1652750" y="2161800"/>
            <a:ext cx="58383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Mali"/>
              <a:buChar char="✘"/>
              <a:defRPr sz="2800">
                <a:latin typeface="Mali"/>
                <a:ea typeface="Mali"/>
                <a:cs typeface="Mali"/>
                <a:sym typeface="Mali"/>
              </a:defRPr>
            </a:lvl1pPr>
            <a:lvl2pPr marL="914400" lvl="1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2pPr>
            <a:lvl3pPr marL="1371600" lvl="2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3pPr>
            <a:lvl4pPr marL="1828800" lvl="3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4pPr>
            <a:lvl5pPr marL="2286000" lvl="4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5pPr>
            <a:lvl6pPr marL="2743200" lvl="5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6pPr>
            <a:lvl7pPr marL="3200400" lvl="6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7pPr>
            <a:lvl8pPr marL="3657600" lvl="7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8pPr>
            <a:lvl9pPr marL="4114800" lvl="8" indent="-40640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5" name="Google Shape;115;p4"/>
          <p:cNvGrpSpPr/>
          <p:nvPr/>
        </p:nvGrpSpPr>
        <p:grpSpPr>
          <a:xfrm rot="599924">
            <a:off x="3521476" y="4047637"/>
            <a:ext cx="468832" cy="7120389"/>
            <a:chOff x="1447800" y="152400"/>
            <a:chExt cx="318597" cy="4838699"/>
          </a:xfrm>
        </p:grpSpPr>
        <p:sp>
          <p:nvSpPr>
            <p:cNvPr id="116" name="Google Shape;116;p4"/>
            <p:cNvSpPr/>
            <p:nvPr/>
          </p:nvSpPr>
          <p:spPr>
            <a:xfrm>
              <a:off x="1452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7" name="Google Shape;11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" name="Google Shape;118;p4"/>
          <p:cNvGrpSpPr/>
          <p:nvPr/>
        </p:nvGrpSpPr>
        <p:grpSpPr>
          <a:xfrm rot="1200084">
            <a:off x="1203519" y="3607342"/>
            <a:ext cx="468801" cy="7119911"/>
            <a:chOff x="1600200" y="152400"/>
            <a:chExt cx="318597" cy="4838699"/>
          </a:xfrm>
        </p:grpSpPr>
        <p:sp>
          <p:nvSpPr>
            <p:cNvPr id="119" name="Google Shape;119;p4"/>
            <p:cNvSpPr/>
            <p:nvPr/>
          </p:nvSpPr>
          <p:spPr>
            <a:xfrm>
              <a:off x="1604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0" name="Google Shape;120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" name="Google Shape;121;p4"/>
          <p:cNvGrpSpPr/>
          <p:nvPr/>
        </p:nvGrpSpPr>
        <p:grpSpPr>
          <a:xfrm rot="1799848">
            <a:off x="34414" y="3701307"/>
            <a:ext cx="468820" cy="7120207"/>
            <a:chOff x="533400" y="152400"/>
            <a:chExt cx="318597" cy="4838699"/>
          </a:xfrm>
        </p:grpSpPr>
        <p:sp>
          <p:nvSpPr>
            <p:cNvPr id="122" name="Google Shape;122;p4"/>
            <p:cNvSpPr/>
            <p:nvPr/>
          </p:nvSpPr>
          <p:spPr>
            <a:xfrm>
              <a:off x="537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3" name="Google Shape;12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" name="Google Shape;124;p4"/>
          <p:cNvGrpSpPr/>
          <p:nvPr/>
        </p:nvGrpSpPr>
        <p:grpSpPr>
          <a:xfrm rot="2399941">
            <a:off x="-1049427" y="2658217"/>
            <a:ext cx="468795" cy="7119825"/>
            <a:chOff x="685800" y="152400"/>
            <a:chExt cx="318597" cy="4838699"/>
          </a:xfrm>
        </p:grpSpPr>
        <p:sp>
          <p:nvSpPr>
            <p:cNvPr id="125" name="Google Shape;125;p4"/>
            <p:cNvSpPr/>
            <p:nvPr/>
          </p:nvSpPr>
          <p:spPr>
            <a:xfrm>
              <a:off x="690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6" name="Google Shape;12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" name="Google Shape;127;p4"/>
          <p:cNvGrpSpPr/>
          <p:nvPr/>
        </p:nvGrpSpPr>
        <p:grpSpPr>
          <a:xfrm rot="2999880">
            <a:off x="-1706982" y="917344"/>
            <a:ext cx="468816" cy="7120136"/>
            <a:chOff x="838200" y="152400"/>
            <a:chExt cx="318597" cy="4838699"/>
          </a:xfrm>
        </p:grpSpPr>
        <p:sp>
          <p:nvSpPr>
            <p:cNvPr id="128" name="Google Shape;128;p4"/>
            <p:cNvSpPr/>
            <p:nvPr/>
          </p:nvSpPr>
          <p:spPr>
            <a:xfrm>
              <a:off x="842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9" name="Google Shape;12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0" name="Google Shape;130;p4"/>
          <p:cNvGrpSpPr/>
          <p:nvPr/>
        </p:nvGrpSpPr>
        <p:grpSpPr>
          <a:xfrm rot="3600035">
            <a:off x="-2254612" y="80296"/>
            <a:ext cx="468793" cy="7119788"/>
            <a:chOff x="990600" y="152400"/>
            <a:chExt cx="318597" cy="4838699"/>
          </a:xfrm>
        </p:grpSpPr>
        <p:sp>
          <p:nvSpPr>
            <p:cNvPr id="131" name="Google Shape;131;p4"/>
            <p:cNvSpPr/>
            <p:nvPr/>
          </p:nvSpPr>
          <p:spPr>
            <a:xfrm>
              <a:off x="9949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2" name="Google Shape;13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" name="Google Shape;133;p4"/>
          <p:cNvGrpSpPr/>
          <p:nvPr/>
        </p:nvGrpSpPr>
        <p:grpSpPr>
          <a:xfrm rot="5400000">
            <a:off x="-2254612" y="-2303662"/>
            <a:ext cx="468784" cy="7119661"/>
            <a:chOff x="3663063" y="152400"/>
            <a:chExt cx="318597" cy="4838699"/>
          </a:xfrm>
        </p:grpSpPr>
        <p:sp>
          <p:nvSpPr>
            <p:cNvPr id="134" name="Google Shape;134;p4"/>
            <p:cNvSpPr/>
            <p:nvPr/>
          </p:nvSpPr>
          <p:spPr>
            <a:xfrm>
              <a:off x="3667406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5" name="Google Shape;135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" name="Google Shape;136;p4"/>
          <p:cNvGrpSpPr/>
          <p:nvPr/>
        </p:nvGrpSpPr>
        <p:grpSpPr>
          <a:xfrm rot="4800076">
            <a:off x="-1784050" y="-2583919"/>
            <a:ext cx="468832" cy="7120389"/>
            <a:chOff x="1295400" y="152400"/>
            <a:chExt cx="318597" cy="4838699"/>
          </a:xfrm>
        </p:grpSpPr>
        <p:sp>
          <p:nvSpPr>
            <p:cNvPr id="137" name="Google Shape;137;p4"/>
            <p:cNvSpPr/>
            <p:nvPr/>
          </p:nvSpPr>
          <p:spPr>
            <a:xfrm>
              <a:off x="1299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8" name="Google Shape;138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9" name="Google Shape;139;p4"/>
          <p:cNvGrpSpPr/>
          <p:nvPr/>
        </p:nvGrpSpPr>
        <p:grpSpPr>
          <a:xfrm rot="-10579780">
            <a:off x="6292864" y="-6220883"/>
            <a:ext cx="468822" cy="7120233"/>
            <a:chOff x="1447800" y="152400"/>
            <a:chExt cx="318597" cy="4838699"/>
          </a:xfrm>
        </p:grpSpPr>
        <p:sp>
          <p:nvSpPr>
            <p:cNvPr id="140" name="Google Shape;140;p4"/>
            <p:cNvSpPr/>
            <p:nvPr/>
          </p:nvSpPr>
          <p:spPr>
            <a:xfrm>
              <a:off x="1452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1" name="Google Shape;141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2" name="Google Shape;142;p4"/>
          <p:cNvGrpSpPr/>
          <p:nvPr/>
        </p:nvGrpSpPr>
        <p:grpSpPr>
          <a:xfrm rot="-9950062">
            <a:off x="7352097" y="-5550575"/>
            <a:ext cx="468798" cy="7119870"/>
            <a:chOff x="1600200" y="152400"/>
            <a:chExt cx="318597" cy="4838699"/>
          </a:xfrm>
        </p:grpSpPr>
        <p:sp>
          <p:nvSpPr>
            <p:cNvPr id="143" name="Google Shape;143;p4"/>
            <p:cNvSpPr/>
            <p:nvPr/>
          </p:nvSpPr>
          <p:spPr>
            <a:xfrm>
              <a:off x="1604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4" name="Google Shape;144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5" name="Google Shape;145;p4"/>
          <p:cNvGrpSpPr/>
          <p:nvPr/>
        </p:nvGrpSpPr>
        <p:grpSpPr>
          <a:xfrm rot="-8674393">
            <a:off x="9511353" y="-5246133"/>
            <a:ext cx="468831" cy="7120371"/>
            <a:chOff x="533400" y="152400"/>
            <a:chExt cx="318597" cy="4838699"/>
          </a:xfrm>
        </p:grpSpPr>
        <p:sp>
          <p:nvSpPr>
            <p:cNvPr id="146" name="Google Shape;146;p4"/>
            <p:cNvSpPr/>
            <p:nvPr/>
          </p:nvSpPr>
          <p:spPr>
            <a:xfrm>
              <a:off x="537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7" name="Google Shape;14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8" name="Google Shape;148;p4"/>
          <p:cNvGrpSpPr/>
          <p:nvPr/>
        </p:nvGrpSpPr>
        <p:grpSpPr>
          <a:xfrm rot="-7873507">
            <a:off x="10561410" y="-3573826"/>
            <a:ext cx="468793" cy="7119801"/>
            <a:chOff x="685800" y="152400"/>
            <a:chExt cx="318597" cy="4838699"/>
          </a:xfrm>
        </p:grpSpPr>
        <p:sp>
          <p:nvSpPr>
            <p:cNvPr id="149" name="Google Shape;149;p4"/>
            <p:cNvSpPr/>
            <p:nvPr/>
          </p:nvSpPr>
          <p:spPr>
            <a:xfrm>
              <a:off x="690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0" name="Google Shape;150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1" name="Google Shape;151;p4"/>
          <p:cNvGrpSpPr/>
          <p:nvPr/>
        </p:nvGrpSpPr>
        <p:grpSpPr>
          <a:xfrm rot="-7606867">
            <a:off x="10496000" y="-2583904"/>
            <a:ext cx="468829" cy="7120347"/>
            <a:chOff x="838200" y="152400"/>
            <a:chExt cx="318597" cy="4838699"/>
          </a:xfrm>
        </p:grpSpPr>
        <p:sp>
          <p:nvSpPr>
            <p:cNvPr id="152" name="Google Shape;152;p4"/>
            <p:cNvSpPr/>
            <p:nvPr/>
          </p:nvSpPr>
          <p:spPr>
            <a:xfrm>
              <a:off x="842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3" name="Google Shape;15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4" name="Google Shape;154;p4"/>
          <p:cNvGrpSpPr/>
          <p:nvPr/>
        </p:nvGrpSpPr>
        <p:grpSpPr>
          <a:xfrm rot="-5400000">
            <a:off x="11193572" y="80361"/>
            <a:ext cx="468784" cy="7119661"/>
            <a:chOff x="990600" y="152400"/>
            <a:chExt cx="318597" cy="4838699"/>
          </a:xfrm>
        </p:grpSpPr>
        <p:sp>
          <p:nvSpPr>
            <p:cNvPr id="155" name="Google Shape;155;p4"/>
            <p:cNvSpPr/>
            <p:nvPr/>
          </p:nvSpPr>
          <p:spPr>
            <a:xfrm>
              <a:off x="9949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6" name="Google Shape;15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7" name="Google Shape;157;p4"/>
          <p:cNvGrpSpPr/>
          <p:nvPr/>
        </p:nvGrpSpPr>
        <p:grpSpPr>
          <a:xfrm rot="-5400000">
            <a:off x="11650769" y="454778"/>
            <a:ext cx="468784" cy="7119661"/>
            <a:chOff x="3663063" y="152400"/>
            <a:chExt cx="318597" cy="4838699"/>
          </a:xfrm>
        </p:grpSpPr>
        <p:sp>
          <p:nvSpPr>
            <p:cNvPr id="158" name="Google Shape;158;p4"/>
            <p:cNvSpPr/>
            <p:nvPr/>
          </p:nvSpPr>
          <p:spPr>
            <a:xfrm>
              <a:off x="3667406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9" name="Google Shape;15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0" name="Google Shape;160;p4"/>
          <p:cNvGrpSpPr/>
          <p:nvPr/>
        </p:nvGrpSpPr>
        <p:grpSpPr>
          <a:xfrm rot="-3998544">
            <a:off x="10865416" y="2410833"/>
            <a:ext cx="468813" cy="7120102"/>
            <a:chOff x="1295400" y="152400"/>
            <a:chExt cx="318597" cy="4838699"/>
          </a:xfrm>
        </p:grpSpPr>
        <p:sp>
          <p:nvSpPr>
            <p:cNvPr id="161" name="Google Shape;161;p4"/>
            <p:cNvSpPr/>
            <p:nvPr/>
          </p:nvSpPr>
          <p:spPr>
            <a:xfrm>
              <a:off x="1299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2" name="Google Shape;16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✘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8" name="Google Shape;168;p5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169" name="Google Shape;169;p5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170" name="Google Shape;170;p5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171" name="Google Shape;171;p5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2" name="Google Shape;172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3" name="Google Shape;173;p5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174" name="Google Shape;174;p5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5" name="Google Shape;175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6" name="Google Shape;176;p5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177" name="Google Shape;177;p5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8" name="Google Shape;178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9" name="Google Shape;179;p5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180" name="Google Shape;180;p5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1" name="Google Shape;181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2" name="Google Shape;182;p5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183" name="Google Shape;183;p5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4" name="Google Shape;184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5" name="Google Shape;185;p5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186" name="Google Shape;186;p5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7" name="Google Shape;187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8" name="Google Shape;188;p5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189" name="Google Shape;189;p5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0" name="Google Shape;190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1" name="Google Shape;191;p5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192" name="Google Shape;192;p5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3" name="Google Shape;193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4" name="Google Shape;194;p5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195" name="Google Shape;195;p5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6" name="Google Shape;196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7" name="Google Shape;197;p5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198" name="Google Shape;198;p5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9" name="Google Shape;199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0" name="Google Shape;200;p5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201" name="Google Shape;201;p5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2" name="Google Shape;202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3" name="Google Shape;203;p5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204" name="Google Shape;204;p5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5" name="Google Shape;205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6" name="Google Shape;206;p5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207" name="Google Shape;207;p5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8" name="Google Shape;208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9" name="Google Shape;209;p5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210" name="Google Shape;210;p5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11" name="Google Shape;211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212" name="Google Shape;212;p5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213" name="Google Shape;213;p5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4" name="Google Shape;21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5" name="Google Shape;215;p5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216" name="Google Shape;216;p5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7" name="Google Shape;21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8" name="Google Shape;218;p5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219" name="Google Shape;219;p5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0" name="Google Shape;22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1" name="Google Shape;221;p5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222" name="Google Shape;222;p5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3" name="Google Shape;22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4" name="Google Shape;224;p5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225" name="Google Shape;225;p5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6" name="Google Shape;22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7" name="Google Shape;227;p5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228" name="Google Shape;228;p5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9" name="Google Shape;229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0" name="Google Shape;230;p5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231" name="Google Shape;231;p5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2" name="Google Shape;232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3" name="Google Shape;233;p5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234" name="Google Shape;234;p5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5" name="Google Shape;235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6" name="Google Shape;236;p5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237" name="Google Shape;237;p5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8" name="Google Shape;238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9" name="Google Shape;239;p5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240" name="Google Shape;240;p5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1" name="Google Shape;241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2" name="Google Shape;242;p5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243" name="Google Shape;243;p5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4" name="Google Shape;24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5" name="Google Shape;245;p5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246" name="Google Shape;246;p5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7" name="Google Shape;24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8" name="Google Shape;248;p5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249" name="Google Shape;249;p5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0" name="Google Shape;25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1" name="Google Shape;251;p5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252" name="Google Shape;252;p5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3" name="Google Shape;25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4" name="Google Shape;254;p5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255" name="Google Shape;255;p5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6" name="Google Shape;25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"/>
              <a:buChar char="✘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-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-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810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8"/>
          <p:cNvSpPr txBox="1">
            <a:spLocks noGrp="1"/>
          </p:cNvSpPr>
          <p:nvPr>
            <p:ph type="ctrTitle"/>
          </p:nvPr>
        </p:nvSpPr>
        <p:spPr>
          <a:xfrm>
            <a:off x="752800" y="282695"/>
            <a:ext cx="7485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hu-HU" dirty="0"/>
              <a:t>KRÉTA</a:t>
            </a:r>
            <a:br>
              <a:rPr lang="hu-HU" dirty="0"/>
            </a:br>
            <a:r>
              <a:rPr lang="hu-HU" dirty="0"/>
              <a:t>elektronikus ügyintézés</a:t>
            </a:r>
            <a:endParaRPr dirty="0"/>
          </a:p>
        </p:txBody>
      </p:sp>
      <p:sp>
        <p:nvSpPr>
          <p:cNvPr id="792" name="Google Shape;792;p18"/>
          <p:cNvSpPr txBox="1">
            <a:spLocks noGrp="1"/>
          </p:cNvSpPr>
          <p:nvPr>
            <p:ph type="subTitle" idx="1"/>
          </p:nvPr>
        </p:nvSpPr>
        <p:spPr>
          <a:xfrm>
            <a:off x="1205691" y="1563043"/>
            <a:ext cx="67527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spcAft>
                <a:spcPts val="1000"/>
              </a:spcAft>
            </a:pPr>
            <a:r>
              <a:rPr lang="hu-HU" dirty="0"/>
              <a:t>Beiratkozás az általános iskolába</a:t>
            </a:r>
            <a:br>
              <a:rPr lang="hu-HU" dirty="0"/>
            </a:br>
            <a:r>
              <a:rPr lang="hu-HU" dirty="0" smtClean="0"/>
              <a:t>2024.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20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0526" y="169729"/>
            <a:ext cx="6902100" cy="460500"/>
          </a:xfrm>
        </p:spPr>
        <p:txBody>
          <a:bodyPr/>
          <a:lstStyle/>
          <a:p>
            <a:pPr algn="ctr"/>
            <a:r>
              <a:rPr lang="hu-HU" dirty="0" smtClean="0"/>
              <a:t>Gyermek (tanuló) személyes adatai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362607" y="934763"/>
            <a:ext cx="7780283" cy="3341400"/>
          </a:xfrm>
        </p:spPr>
        <p:txBody>
          <a:bodyPr/>
          <a:lstStyle/>
          <a:p>
            <a:pPr marL="139700" indent="0">
              <a:buNone/>
            </a:pPr>
            <a:endParaRPr lang="hu-HU" sz="2000" dirty="0" smtClean="0">
              <a:solidFill>
                <a:schemeClr val="tx1"/>
              </a:solidFill>
            </a:endParaRPr>
          </a:p>
          <a:p>
            <a:pPr marL="139700" indent="0">
              <a:buNone/>
            </a:pPr>
            <a:endParaRPr lang="hu-HU" sz="2000" dirty="0" smtClean="0"/>
          </a:p>
        </p:txBody>
      </p:sp>
      <p:sp>
        <p:nvSpPr>
          <p:cNvPr id="3" name="Szövegdoboz 2"/>
          <p:cNvSpPr txBox="1"/>
          <p:nvPr/>
        </p:nvSpPr>
        <p:spPr>
          <a:xfrm>
            <a:off x="563617" y="772511"/>
            <a:ext cx="73782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800" dirty="0" smtClean="0">
                <a:solidFill>
                  <a:srgbClr val="FF0000"/>
                </a:solidFill>
              </a:rPr>
              <a:t>Figyelem!!</a:t>
            </a:r>
          </a:p>
          <a:p>
            <a:pPr algn="ctr"/>
            <a:r>
              <a:rPr lang="hu-HU" sz="1800" dirty="0" smtClean="0">
                <a:solidFill>
                  <a:srgbClr val="FF0000"/>
                </a:solidFill>
              </a:rPr>
              <a:t>Amennyiben az idősebb gyermek gondviselői jogosultságával lépett be, akkor az ő adatait jeleníti meg a felület.</a:t>
            </a:r>
          </a:p>
          <a:p>
            <a:pPr algn="ctr"/>
            <a:r>
              <a:rPr lang="hu-HU" sz="1800" dirty="0" smtClean="0">
                <a:solidFill>
                  <a:srgbClr val="FF0000"/>
                </a:solidFill>
              </a:rPr>
              <a:t>Kérjük, módosítsa ezt a beiratkozással érintett gyermek adataira!</a:t>
            </a:r>
          </a:p>
          <a:p>
            <a:pPr algn="ctr"/>
            <a:endParaRPr lang="hu-HU" sz="1800" dirty="0">
              <a:solidFill>
                <a:srgbClr val="FF0000"/>
              </a:solidFill>
            </a:endParaRPr>
          </a:p>
        </p:txBody>
      </p:sp>
      <p:pic>
        <p:nvPicPr>
          <p:cNvPr id="11" name="Kép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518219" y="1989761"/>
            <a:ext cx="5760720" cy="308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20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23593" y="169729"/>
            <a:ext cx="6919751" cy="460500"/>
          </a:xfrm>
        </p:spPr>
        <p:txBody>
          <a:bodyPr/>
          <a:lstStyle/>
          <a:p>
            <a:pPr algn="ctr"/>
            <a:r>
              <a:rPr lang="hu-HU" dirty="0" smtClean="0"/>
              <a:t>Lakóhely, tartózkodási hely adatai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362607" y="934763"/>
            <a:ext cx="7780283" cy="3341400"/>
          </a:xfrm>
        </p:spPr>
        <p:txBody>
          <a:bodyPr/>
          <a:lstStyle/>
          <a:p>
            <a:pPr marL="139700" indent="0">
              <a:buNone/>
            </a:pPr>
            <a:endParaRPr lang="hu-HU" sz="2000" dirty="0" smtClean="0">
              <a:solidFill>
                <a:schemeClr val="tx1"/>
              </a:solidFill>
            </a:endParaRPr>
          </a:p>
          <a:p>
            <a:pPr marL="139700" indent="0">
              <a:buNone/>
            </a:pPr>
            <a:endParaRPr lang="hu-HU" sz="2000" dirty="0" smtClean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08" y="630229"/>
            <a:ext cx="4248150" cy="21621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0059" y="1266167"/>
            <a:ext cx="441557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2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20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07" y="127279"/>
            <a:ext cx="6902100" cy="460500"/>
          </a:xfrm>
        </p:spPr>
        <p:txBody>
          <a:bodyPr/>
          <a:lstStyle/>
          <a:p>
            <a:pPr algn="ctr"/>
            <a:r>
              <a:rPr lang="hu-HU" dirty="0" smtClean="0"/>
              <a:t>Szülők/Törvényes képviselők adatai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362607" y="934763"/>
            <a:ext cx="7780283" cy="3341400"/>
          </a:xfrm>
        </p:spPr>
        <p:txBody>
          <a:bodyPr/>
          <a:lstStyle/>
          <a:p>
            <a:pPr marL="139700" indent="0">
              <a:buNone/>
            </a:pPr>
            <a:endParaRPr lang="hu-HU" sz="2000" dirty="0" smtClean="0">
              <a:solidFill>
                <a:schemeClr val="tx1"/>
              </a:solidFill>
            </a:endParaRPr>
          </a:p>
          <a:p>
            <a:pPr marL="139700" indent="0">
              <a:buNone/>
            </a:pPr>
            <a:endParaRPr lang="hu-HU" sz="2000" dirty="0" smtClean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035" y="865296"/>
            <a:ext cx="682942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1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20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6069" y="568713"/>
            <a:ext cx="6902100" cy="460500"/>
          </a:xfrm>
        </p:spPr>
        <p:txBody>
          <a:bodyPr/>
          <a:lstStyle/>
          <a:p>
            <a:pPr algn="ctr"/>
            <a:r>
              <a:rPr lang="hu-HU" dirty="0" smtClean="0"/>
              <a:t>Óvodai adatok, SNI, BTMN, HH, HHH</a:t>
            </a:r>
            <a:br>
              <a:rPr lang="hu-HU" dirty="0" smtClean="0"/>
            </a:br>
            <a:r>
              <a:rPr lang="hu-HU" dirty="0" smtClean="0"/>
              <a:t>egyéb különleges helyzet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362607" y="934763"/>
            <a:ext cx="7780283" cy="3341400"/>
          </a:xfrm>
        </p:spPr>
        <p:txBody>
          <a:bodyPr/>
          <a:lstStyle/>
          <a:p>
            <a:pPr marL="139700" indent="0">
              <a:buNone/>
            </a:pPr>
            <a:endParaRPr lang="hu-HU" sz="2000" dirty="0" smtClean="0">
              <a:solidFill>
                <a:schemeClr val="tx1"/>
              </a:solidFill>
            </a:endParaRPr>
          </a:p>
          <a:p>
            <a:pPr marL="139700" indent="0">
              <a:buNone/>
            </a:pPr>
            <a:endParaRPr lang="hu-HU" sz="2000" dirty="0" smtClean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11" y="1208853"/>
            <a:ext cx="3181350" cy="11334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8661" y="1499496"/>
            <a:ext cx="497205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8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20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55124" y="744"/>
            <a:ext cx="6902100" cy="460500"/>
          </a:xfrm>
        </p:spPr>
        <p:txBody>
          <a:bodyPr/>
          <a:lstStyle/>
          <a:p>
            <a:pPr algn="ctr"/>
            <a:r>
              <a:rPr lang="hu-HU" dirty="0" smtClean="0"/>
              <a:t>Nyilatkozatok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252248" y="399979"/>
            <a:ext cx="7780283" cy="3341400"/>
          </a:xfrm>
        </p:spPr>
        <p:txBody>
          <a:bodyPr/>
          <a:lstStyle/>
          <a:p>
            <a:pPr marL="139700" indent="0">
              <a:buNone/>
            </a:pPr>
            <a:r>
              <a:rPr lang="hu-HU" sz="2000" dirty="0"/>
              <a:t>Az iskolai távozás módjának engedélyezése</a:t>
            </a:r>
          </a:p>
          <a:p>
            <a:pPr marL="139700" indent="0">
              <a:buNone/>
            </a:pPr>
            <a:r>
              <a:rPr lang="hu-HU" sz="2000" dirty="0"/>
              <a:t>Étkezés igénylése</a:t>
            </a:r>
          </a:p>
          <a:p>
            <a:pPr marL="139700" indent="0">
              <a:buNone/>
            </a:pPr>
            <a:r>
              <a:rPr lang="hu-HU" sz="2000" dirty="0" smtClean="0"/>
              <a:t>Etika vagy Hit-és erkölcstan közötti választás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07" y="1543050"/>
            <a:ext cx="7096125" cy="19431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425" y="3486150"/>
            <a:ext cx="70866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6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20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07" y="127279"/>
            <a:ext cx="6902100" cy="460500"/>
          </a:xfrm>
        </p:spPr>
        <p:txBody>
          <a:bodyPr/>
          <a:lstStyle/>
          <a:p>
            <a:pPr algn="ctr"/>
            <a:r>
              <a:rPr lang="hu-HU" dirty="0" smtClean="0"/>
              <a:t>Választott intézmény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362607" y="934763"/>
            <a:ext cx="7780283" cy="3341400"/>
          </a:xfrm>
        </p:spPr>
        <p:txBody>
          <a:bodyPr/>
          <a:lstStyle/>
          <a:p>
            <a:pPr marL="139700" indent="0">
              <a:buNone/>
            </a:pPr>
            <a:endParaRPr lang="hu-HU" sz="2000" dirty="0" smtClean="0">
              <a:solidFill>
                <a:schemeClr val="tx1"/>
              </a:solidFill>
            </a:endParaRPr>
          </a:p>
          <a:p>
            <a:pPr marL="139700" indent="0">
              <a:buNone/>
            </a:pPr>
            <a:endParaRPr lang="hu-HU" sz="2000" dirty="0" smtClean="0"/>
          </a:p>
        </p:txBody>
      </p:sp>
      <p:pic>
        <p:nvPicPr>
          <p:cNvPr id="5" name="Kép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5537" y="677918"/>
            <a:ext cx="5639325" cy="305850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9404" y="2435164"/>
            <a:ext cx="5612325" cy="260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0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9"/>
          <p:cNvSpPr txBox="1">
            <a:spLocks noGrp="1"/>
          </p:cNvSpPr>
          <p:nvPr>
            <p:ph type="body" idx="1"/>
          </p:nvPr>
        </p:nvSpPr>
        <p:spPr>
          <a:xfrm>
            <a:off x="1554779" y="1965857"/>
            <a:ext cx="58383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hu-HU" dirty="0" smtClean="0"/>
              <a:t>Szeretettel </a:t>
            </a:r>
            <a:r>
              <a:rPr lang="hu-HU" smtClean="0"/>
              <a:t>várjuk gyermekeiket!</a:t>
            </a:r>
            <a:endParaRPr dirty="0"/>
          </a:p>
        </p:txBody>
      </p:sp>
      <p:sp>
        <p:nvSpPr>
          <p:cNvPr id="801" name="Google Shape;801;p19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802" name="Google Shape;802;p19"/>
          <p:cNvSpPr/>
          <p:nvPr/>
        </p:nvSpPr>
        <p:spPr>
          <a:xfrm rot="10800000">
            <a:off x="4868642" y="2921173"/>
            <a:ext cx="1928758" cy="6052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327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20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9000" y="263629"/>
            <a:ext cx="6902100" cy="460500"/>
          </a:xfrm>
        </p:spPr>
        <p:txBody>
          <a:bodyPr/>
          <a:lstStyle/>
          <a:p>
            <a:pPr algn="ctr"/>
            <a:r>
              <a:rPr lang="hu-HU" dirty="0" smtClean="0"/>
              <a:t>Általános információk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0" y="859220"/>
            <a:ext cx="8450317" cy="4284279"/>
          </a:xfrm>
        </p:spPr>
        <p:txBody>
          <a:bodyPr/>
          <a:lstStyle/>
          <a:p>
            <a:pPr algn="ctr"/>
            <a:r>
              <a:rPr lang="hu-HU" dirty="0"/>
              <a:t>A beiratkozás időpontja:</a:t>
            </a:r>
            <a:br>
              <a:rPr lang="hu-HU" dirty="0"/>
            </a:br>
            <a:r>
              <a:rPr lang="hu-HU" b="1" dirty="0" smtClean="0">
                <a:solidFill>
                  <a:srgbClr val="FF0000"/>
                </a:solidFill>
              </a:rPr>
              <a:t>2024. </a:t>
            </a:r>
            <a:r>
              <a:rPr lang="hu-HU" b="1" dirty="0">
                <a:solidFill>
                  <a:srgbClr val="FF0000"/>
                </a:solidFill>
              </a:rPr>
              <a:t>április </a:t>
            </a:r>
            <a:r>
              <a:rPr lang="hu-HU" b="1" dirty="0" smtClean="0">
                <a:solidFill>
                  <a:srgbClr val="FF0000"/>
                </a:solidFill>
              </a:rPr>
              <a:t>18</a:t>
            </a:r>
            <a:r>
              <a:rPr lang="hu-HU" b="1" dirty="0" smtClean="0">
                <a:solidFill>
                  <a:srgbClr val="FF0000"/>
                </a:solidFill>
              </a:rPr>
              <a:t>. </a:t>
            </a:r>
            <a:r>
              <a:rPr lang="hu-HU" b="1" dirty="0">
                <a:solidFill>
                  <a:srgbClr val="FF0000"/>
                </a:solidFill>
              </a:rPr>
              <a:t>és </a:t>
            </a:r>
            <a:r>
              <a:rPr lang="hu-HU" b="1" dirty="0" smtClean="0">
                <a:solidFill>
                  <a:srgbClr val="FF0000"/>
                </a:solidFill>
              </a:rPr>
              <a:t>19</a:t>
            </a:r>
            <a:r>
              <a:rPr lang="hu-HU" b="1" dirty="0" smtClean="0">
                <a:solidFill>
                  <a:srgbClr val="FF0000"/>
                </a:solidFill>
              </a:rPr>
              <a:t>. </a:t>
            </a:r>
            <a:r>
              <a:rPr lang="hu-HU" b="1" dirty="0">
                <a:solidFill>
                  <a:srgbClr val="FF0000"/>
                </a:solidFill>
              </a:rPr>
              <a:t/>
            </a:r>
            <a:br>
              <a:rPr lang="hu-HU" b="1" dirty="0">
                <a:solidFill>
                  <a:srgbClr val="FF0000"/>
                </a:solidFill>
              </a:rPr>
            </a:br>
            <a:r>
              <a:rPr lang="hu-HU" b="1" dirty="0">
                <a:solidFill>
                  <a:srgbClr val="FF0000"/>
                </a:solidFill>
              </a:rPr>
              <a:t>8.00-19.00</a:t>
            </a:r>
            <a:br>
              <a:rPr lang="hu-HU" b="1" dirty="0">
                <a:solidFill>
                  <a:srgbClr val="FF0000"/>
                </a:solidFill>
              </a:rPr>
            </a:br>
            <a:r>
              <a:rPr lang="hu-HU" dirty="0" smtClean="0"/>
              <a:t>Helyszín</a:t>
            </a:r>
            <a:r>
              <a:rPr lang="hu-HU" dirty="0"/>
              <a:t>: </a:t>
            </a:r>
            <a:endParaRPr lang="hu-HU" dirty="0" smtClean="0"/>
          </a:p>
          <a:p>
            <a:pPr algn="ctr"/>
            <a:r>
              <a:rPr lang="hu-HU" dirty="0" smtClean="0"/>
              <a:t>Kazincbarcikai </a:t>
            </a:r>
            <a:r>
              <a:rPr lang="hu-HU" dirty="0"/>
              <a:t>Pollack Mihály </a:t>
            </a:r>
            <a:br>
              <a:rPr lang="hu-HU" dirty="0"/>
            </a:br>
            <a:r>
              <a:rPr lang="hu-HU" dirty="0"/>
              <a:t>Általános </a:t>
            </a:r>
            <a:r>
              <a:rPr lang="hu-HU" dirty="0" smtClean="0"/>
              <a:t>Iskola</a:t>
            </a:r>
          </a:p>
          <a:p>
            <a:pPr algn="ctr"/>
            <a:r>
              <a:rPr lang="hu-HU" dirty="0" smtClean="0"/>
              <a:t>A beiratkozáson a szülőnek </a:t>
            </a:r>
            <a:r>
              <a:rPr lang="hu-HU" dirty="0" smtClean="0">
                <a:solidFill>
                  <a:srgbClr val="FF0000"/>
                </a:solidFill>
              </a:rPr>
              <a:t>személyesen</a:t>
            </a:r>
            <a:r>
              <a:rPr lang="hu-HU" dirty="0" smtClean="0"/>
              <a:t> kell megjelennie!</a:t>
            </a:r>
          </a:p>
          <a:p>
            <a:pPr algn="ctr"/>
            <a:r>
              <a:rPr lang="hu-HU" dirty="0" smtClean="0"/>
              <a:t>A beiratkozáshoz szükséges dokumentumok, nyilatkozatok</a:t>
            </a:r>
          </a:p>
          <a:p>
            <a:pPr algn="ctr"/>
            <a:r>
              <a:rPr lang="hu-HU" dirty="0"/>
              <a:t>e</a:t>
            </a:r>
            <a:r>
              <a:rPr lang="hu-HU" dirty="0" smtClean="0"/>
              <a:t>redeti példányát kell bemutatni.</a:t>
            </a:r>
          </a:p>
          <a:p>
            <a:pPr algn="ctr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9"/>
          <p:cNvSpPr txBox="1">
            <a:spLocks noGrp="1"/>
          </p:cNvSpPr>
          <p:nvPr>
            <p:ph type="body" idx="1"/>
          </p:nvPr>
        </p:nvSpPr>
        <p:spPr>
          <a:xfrm>
            <a:off x="1554779" y="1965857"/>
            <a:ext cx="58383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hu-HU" dirty="0" smtClean="0"/>
              <a:t>Előzetes, elektronikus jelentkezés:</a:t>
            </a:r>
          </a:p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hu-HU" dirty="0" smtClean="0"/>
              <a:t>2024. </a:t>
            </a:r>
            <a:r>
              <a:rPr lang="hu-HU" dirty="0"/>
              <a:t>m</a:t>
            </a:r>
            <a:r>
              <a:rPr lang="hu-HU" dirty="0" smtClean="0"/>
              <a:t>árcius 27-től </a:t>
            </a:r>
            <a:endParaRPr lang="hu-HU" dirty="0" smtClean="0"/>
          </a:p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hu-HU" dirty="0" smtClean="0"/>
              <a:t>2024. </a:t>
            </a:r>
            <a:r>
              <a:rPr lang="hu-HU" dirty="0" smtClean="0"/>
              <a:t>április </a:t>
            </a:r>
            <a:r>
              <a:rPr lang="hu-HU" dirty="0" smtClean="0"/>
              <a:t>19</a:t>
            </a:r>
            <a:r>
              <a:rPr lang="hu-HU" dirty="0" smtClean="0"/>
              <a:t>. </a:t>
            </a:r>
            <a:r>
              <a:rPr lang="hu-HU" dirty="0" smtClean="0"/>
              <a:t>péntek 12 óráig</a:t>
            </a:r>
            <a:endParaRPr dirty="0"/>
          </a:p>
        </p:txBody>
      </p:sp>
      <p:sp>
        <p:nvSpPr>
          <p:cNvPr id="801" name="Google Shape;801;p19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802" name="Google Shape;802;p19"/>
          <p:cNvSpPr/>
          <p:nvPr/>
        </p:nvSpPr>
        <p:spPr>
          <a:xfrm rot="10800000">
            <a:off x="4868642" y="2921173"/>
            <a:ext cx="1928758" cy="6052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20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9000" y="263629"/>
            <a:ext cx="6902100" cy="460500"/>
          </a:xfrm>
        </p:spPr>
        <p:txBody>
          <a:bodyPr/>
          <a:lstStyle/>
          <a:p>
            <a:pPr algn="ctr"/>
            <a:r>
              <a:rPr lang="hu-HU" dirty="0" smtClean="0"/>
              <a:t>Online jelentkezés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362607" y="934763"/>
            <a:ext cx="7780283" cy="3341400"/>
          </a:xfrm>
        </p:spPr>
        <p:txBody>
          <a:bodyPr/>
          <a:lstStyle/>
          <a:p>
            <a:r>
              <a:rPr lang="hu-HU" dirty="0" smtClean="0"/>
              <a:t>Kréta e-Ügyintézés modulba való belépés</a:t>
            </a:r>
          </a:p>
          <a:p>
            <a:pPr marL="13970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1. Érvényes Kréta belépéssel</a:t>
            </a:r>
          </a:p>
          <a:p>
            <a:pPr marL="139700" indent="0">
              <a:buNone/>
            </a:pPr>
            <a:r>
              <a:rPr lang="hu-HU" dirty="0" smtClean="0"/>
              <a:t> </a:t>
            </a:r>
            <a:r>
              <a:rPr lang="hu-HU" sz="2000" dirty="0" smtClean="0"/>
              <a:t>(idősebb gyermek esetén kapott gondviselői jogosultsággal)</a:t>
            </a:r>
          </a:p>
          <a:p>
            <a:pPr marL="139700" indent="0">
              <a:buNone/>
            </a:pPr>
            <a:endParaRPr lang="hu-HU" sz="2000" dirty="0" smtClean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621" y="2542612"/>
            <a:ext cx="4760858" cy="239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20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9000" y="263629"/>
            <a:ext cx="6902100" cy="460500"/>
          </a:xfrm>
        </p:spPr>
        <p:txBody>
          <a:bodyPr/>
          <a:lstStyle/>
          <a:p>
            <a:pPr algn="ctr"/>
            <a:r>
              <a:rPr lang="hu-HU" dirty="0" smtClean="0"/>
              <a:t>Online jelentkezés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362607" y="934763"/>
            <a:ext cx="7780283" cy="3341400"/>
          </a:xfrm>
        </p:spPr>
        <p:txBody>
          <a:bodyPr/>
          <a:lstStyle/>
          <a:p>
            <a:pPr marL="13970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2. Ideiglenes regisztrációval</a:t>
            </a:r>
          </a:p>
          <a:p>
            <a:pPr marL="139700" indent="0">
              <a:buNone/>
            </a:pPr>
            <a:r>
              <a:rPr lang="hu-HU" sz="2000" dirty="0" smtClean="0">
                <a:solidFill>
                  <a:schemeClr val="tx1"/>
                </a:solidFill>
              </a:rPr>
              <a:t>https://eugyintezes.e-kreta.hu/kezdolap</a:t>
            </a:r>
          </a:p>
          <a:p>
            <a:pPr marL="139700" indent="0">
              <a:buNone/>
            </a:pPr>
            <a:endParaRPr lang="hu-HU" sz="2000" dirty="0" smtClean="0"/>
          </a:p>
        </p:txBody>
      </p:sp>
      <p:pic>
        <p:nvPicPr>
          <p:cNvPr id="6" name="Kép 5"/>
          <p:cNvPicPr/>
          <p:nvPr/>
        </p:nvPicPr>
        <p:blipFill rotWithShape="1">
          <a:blip r:embed="rId3"/>
          <a:srcRect b="10766"/>
          <a:stretch/>
        </p:blipFill>
        <p:spPr>
          <a:xfrm>
            <a:off x="1399690" y="1876097"/>
            <a:ext cx="5760720" cy="315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2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20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9000" y="263629"/>
            <a:ext cx="6902100" cy="460500"/>
          </a:xfrm>
        </p:spPr>
        <p:txBody>
          <a:bodyPr/>
          <a:lstStyle/>
          <a:p>
            <a:pPr algn="ctr"/>
            <a:r>
              <a:rPr lang="hu-HU" dirty="0" smtClean="0"/>
              <a:t>Online jelentkezés-Adatvédelmi tájékoztató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362607" y="934763"/>
            <a:ext cx="7780283" cy="3122887"/>
          </a:xfrm>
        </p:spPr>
        <p:txBody>
          <a:bodyPr/>
          <a:lstStyle/>
          <a:p>
            <a:pPr marL="139700" indent="0">
              <a:buNone/>
            </a:pPr>
            <a:endParaRPr lang="hu-HU" sz="2000" dirty="0" smtClean="0">
              <a:solidFill>
                <a:schemeClr val="tx1"/>
              </a:solidFill>
            </a:endParaRPr>
          </a:p>
          <a:p>
            <a:pPr marL="139700" indent="0">
              <a:buNone/>
            </a:pPr>
            <a:endParaRPr lang="hu-HU" sz="2000" dirty="0" smtClean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15" y="934763"/>
            <a:ext cx="7800975" cy="3122887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7372350" y="3476063"/>
            <a:ext cx="770540" cy="800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607" y="3476063"/>
            <a:ext cx="6742996" cy="1216221"/>
          </a:xfrm>
          <a:prstGeom prst="rect">
            <a:avLst/>
          </a:prstGeom>
        </p:spPr>
      </p:pic>
      <p:sp>
        <p:nvSpPr>
          <p:cNvPr id="8" name="Ellipszis 7"/>
          <p:cNvSpPr/>
          <p:nvPr/>
        </p:nvSpPr>
        <p:spPr>
          <a:xfrm>
            <a:off x="277585" y="3857862"/>
            <a:ext cx="473529" cy="4754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159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20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9000" y="263629"/>
            <a:ext cx="6902100" cy="460500"/>
          </a:xfrm>
        </p:spPr>
        <p:txBody>
          <a:bodyPr/>
          <a:lstStyle/>
          <a:p>
            <a:pPr algn="ctr"/>
            <a:r>
              <a:rPr lang="hu-HU" dirty="0" smtClean="0"/>
              <a:t>Online jelentkezés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362607" y="934763"/>
            <a:ext cx="7780283" cy="3341400"/>
          </a:xfrm>
        </p:spPr>
        <p:txBody>
          <a:bodyPr/>
          <a:lstStyle/>
          <a:p>
            <a:pPr marL="139700" indent="0">
              <a:buNone/>
            </a:pPr>
            <a:endParaRPr lang="hu-HU" sz="2000" dirty="0" smtClean="0">
              <a:solidFill>
                <a:schemeClr val="tx1"/>
              </a:solidFill>
            </a:endParaRPr>
          </a:p>
          <a:p>
            <a:pPr marL="139700" indent="0">
              <a:buNone/>
            </a:pPr>
            <a:endParaRPr lang="hu-HU" sz="2000" dirty="0" smtClean="0"/>
          </a:p>
        </p:txBody>
      </p:sp>
      <p:pic>
        <p:nvPicPr>
          <p:cNvPr id="7" name="Kép 6"/>
          <p:cNvPicPr/>
          <p:nvPr/>
        </p:nvPicPr>
        <p:blipFill rotWithShape="1">
          <a:blip r:embed="rId3"/>
          <a:srcRect l="2381" t="14234"/>
          <a:stretch/>
        </p:blipFill>
        <p:spPr>
          <a:xfrm>
            <a:off x="2207172" y="724129"/>
            <a:ext cx="4790830" cy="3425059"/>
          </a:xfrm>
          <a:prstGeom prst="rect">
            <a:avLst/>
          </a:prstGeom>
        </p:spPr>
      </p:pic>
      <p:pic>
        <p:nvPicPr>
          <p:cNvPr id="8" name="Kép 7"/>
          <p:cNvPicPr/>
          <p:nvPr/>
        </p:nvPicPr>
        <p:blipFill>
          <a:blip r:embed="rId4"/>
          <a:stretch>
            <a:fillRect/>
          </a:stretch>
        </p:blipFill>
        <p:spPr>
          <a:xfrm>
            <a:off x="2207172" y="4149188"/>
            <a:ext cx="4790831" cy="90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6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20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9000" y="263629"/>
            <a:ext cx="6902100" cy="460500"/>
          </a:xfrm>
        </p:spPr>
        <p:txBody>
          <a:bodyPr/>
          <a:lstStyle/>
          <a:p>
            <a:pPr algn="ctr"/>
            <a:r>
              <a:rPr lang="hu-HU" dirty="0" smtClean="0"/>
              <a:t>Online jelentkezés-Ideiglenes regisztráció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362607" y="934763"/>
            <a:ext cx="7780283" cy="3341400"/>
          </a:xfrm>
        </p:spPr>
        <p:txBody>
          <a:bodyPr/>
          <a:lstStyle/>
          <a:p>
            <a:pPr marL="139700" indent="0">
              <a:buNone/>
            </a:pPr>
            <a:endParaRPr lang="hu-HU" sz="2000" dirty="0" smtClean="0">
              <a:solidFill>
                <a:schemeClr val="tx1"/>
              </a:solidFill>
            </a:endParaRPr>
          </a:p>
          <a:p>
            <a:pPr marL="139700" indent="0">
              <a:buNone/>
            </a:pPr>
            <a:endParaRPr lang="hu-HU" sz="2000" dirty="0" smtClean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/>
          <a:srcRect l="1590" t="1897" b="-1"/>
          <a:stretch/>
        </p:blipFill>
        <p:spPr>
          <a:xfrm>
            <a:off x="307426" y="833368"/>
            <a:ext cx="3861895" cy="336396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/>
          <a:srcRect l="2153" r="2230" b="6308"/>
          <a:stretch/>
        </p:blipFill>
        <p:spPr>
          <a:xfrm>
            <a:off x="4646580" y="2515351"/>
            <a:ext cx="3551491" cy="2356944"/>
          </a:xfrm>
          <a:prstGeom prst="rect">
            <a:avLst/>
          </a:prstGeom>
        </p:spPr>
      </p:pic>
      <p:sp>
        <p:nvSpPr>
          <p:cNvPr id="8" name="Szalagnyíl felfelé 7"/>
          <p:cNvSpPr/>
          <p:nvPr/>
        </p:nvSpPr>
        <p:spPr>
          <a:xfrm rot="1867304">
            <a:off x="3436883" y="4457626"/>
            <a:ext cx="1198180" cy="612228"/>
          </a:xfrm>
          <a:prstGeom prst="curved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04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20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07" y="127279"/>
            <a:ext cx="6902100" cy="460500"/>
          </a:xfrm>
        </p:spPr>
        <p:txBody>
          <a:bodyPr/>
          <a:lstStyle/>
          <a:p>
            <a:pPr algn="ctr"/>
            <a:r>
              <a:rPr lang="hu-HU" dirty="0" smtClean="0"/>
              <a:t>Beiratkozás általános iskolába-szülői felület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362607" y="934763"/>
            <a:ext cx="7780283" cy="3341400"/>
          </a:xfrm>
        </p:spPr>
        <p:txBody>
          <a:bodyPr/>
          <a:lstStyle/>
          <a:p>
            <a:pPr marL="139700" indent="0">
              <a:buNone/>
            </a:pPr>
            <a:endParaRPr lang="hu-HU" sz="2000" dirty="0" smtClean="0">
              <a:solidFill>
                <a:schemeClr val="tx1"/>
              </a:solidFill>
            </a:endParaRPr>
          </a:p>
          <a:p>
            <a:pPr marL="139700" indent="0">
              <a:buNone/>
            </a:pPr>
            <a:endParaRPr lang="hu-HU" sz="2000" dirty="0" smtClean="0"/>
          </a:p>
        </p:txBody>
      </p:sp>
      <p:pic>
        <p:nvPicPr>
          <p:cNvPr id="9" name="Kép 8"/>
          <p:cNvPicPr/>
          <p:nvPr/>
        </p:nvPicPr>
        <p:blipFill rotWithShape="1">
          <a:blip r:embed="rId3"/>
          <a:srcRect t="66777"/>
          <a:stretch/>
        </p:blipFill>
        <p:spPr>
          <a:xfrm>
            <a:off x="851339" y="1024758"/>
            <a:ext cx="6810702" cy="1702675"/>
          </a:xfrm>
          <a:prstGeom prst="rect">
            <a:avLst/>
          </a:prstGeom>
        </p:spPr>
      </p:pic>
      <p:sp>
        <p:nvSpPr>
          <p:cNvPr id="7" name="Ellipszis 6"/>
          <p:cNvSpPr/>
          <p:nvPr/>
        </p:nvSpPr>
        <p:spPr>
          <a:xfrm>
            <a:off x="5249917" y="1820917"/>
            <a:ext cx="465083" cy="3862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2380594" y="2278117"/>
            <a:ext cx="780393" cy="4493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883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y template">
  <a:themeElements>
    <a:clrScheme name="Custom 347">
      <a:dk1>
        <a:srgbClr val="21355A"/>
      </a:dk1>
      <a:lt1>
        <a:srgbClr val="FFFFFF"/>
      </a:lt1>
      <a:dk2>
        <a:srgbClr val="59BB00"/>
      </a:dk2>
      <a:lt2>
        <a:srgbClr val="00BABE"/>
      </a:lt2>
      <a:accent1>
        <a:srgbClr val="3AA0FF"/>
      </a:accent1>
      <a:accent2>
        <a:srgbClr val="3924BB"/>
      </a:accent2>
      <a:accent3>
        <a:srgbClr val="D63ED1"/>
      </a:accent3>
      <a:accent4>
        <a:srgbClr val="FF0000"/>
      </a:accent4>
      <a:accent5>
        <a:srgbClr val="FF8200"/>
      </a:accent5>
      <a:accent6>
        <a:srgbClr val="FFCC00"/>
      </a:accent6>
      <a:hlink>
        <a:srgbClr val="1C7AD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208</Words>
  <Application>Microsoft Office PowerPoint</Application>
  <PresentationFormat>Diavetítés a képernyőre (16:9 oldalarány)</PresentationFormat>
  <Paragraphs>50</Paragraphs>
  <Slides>16</Slides>
  <Notes>16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1" baseType="lpstr">
      <vt:lpstr>Arial</vt:lpstr>
      <vt:lpstr>Calibri</vt:lpstr>
      <vt:lpstr>Mali</vt:lpstr>
      <vt:lpstr>Nunito</vt:lpstr>
      <vt:lpstr>Ely template</vt:lpstr>
      <vt:lpstr>KRÉTA elektronikus ügyintézés</vt:lpstr>
      <vt:lpstr>Általános információk</vt:lpstr>
      <vt:lpstr>PowerPoint-bemutató</vt:lpstr>
      <vt:lpstr>Online jelentkezés</vt:lpstr>
      <vt:lpstr>Online jelentkezés</vt:lpstr>
      <vt:lpstr>Online jelentkezés-Adatvédelmi tájékoztató</vt:lpstr>
      <vt:lpstr>Online jelentkezés</vt:lpstr>
      <vt:lpstr>Online jelentkezés-Ideiglenes regisztráció</vt:lpstr>
      <vt:lpstr>Beiratkozás általános iskolába-szülői felület</vt:lpstr>
      <vt:lpstr>Gyermek (tanuló) személyes adatai</vt:lpstr>
      <vt:lpstr>Lakóhely, tartózkodási hely adatai</vt:lpstr>
      <vt:lpstr>Szülők/Törvényes képviselők adatai</vt:lpstr>
      <vt:lpstr>Óvodai adatok, SNI, BTMN, HH, HHH egyéb különleges helyzet</vt:lpstr>
      <vt:lpstr>Nyilatkozatok</vt:lpstr>
      <vt:lpstr>Választott intézmény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KRÉTA elektronikus ügyintézés Beiratkozás az általános iskolába 2023.</dc:title>
  <dc:creator>Gégény Marianna</dc:creator>
  <cp:lastModifiedBy>Gégény Marianna</cp:lastModifiedBy>
  <cp:revision>36</cp:revision>
  <dcterms:modified xsi:type="dcterms:W3CDTF">2024-03-21T21:06:38Z</dcterms:modified>
</cp:coreProperties>
</file>